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64" r:id="rId1"/>
  </p:sldMasterIdLst>
  <p:notesMasterIdLst>
    <p:notesMasterId r:id="rId31"/>
  </p:notesMasterIdLst>
  <p:handoutMasterIdLst>
    <p:handoutMasterId r:id="rId32"/>
  </p:handoutMasterIdLst>
  <p:sldIdLst>
    <p:sldId id="258" r:id="rId2"/>
    <p:sldId id="308" r:id="rId3"/>
    <p:sldId id="470" r:id="rId4"/>
    <p:sldId id="447" r:id="rId5"/>
    <p:sldId id="485" r:id="rId6"/>
    <p:sldId id="471" r:id="rId7"/>
    <p:sldId id="475" r:id="rId8"/>
    <p:sldId id="473" r:id="rId9"/>
    <p:sldId id="474" r:id="rId10"/>
    <p:sldId id="476" r:id="rId11"/>
    <p:sldId id="478" r:id="rId12"/>
    <p:sldId id="479" r:id="rId13"/>
    <p:sldId id="480" r:id="rId14"/>
    <p:sldId id="481" r:id="rId15"/>
    <p:sldId id="482" r:id="rId16"/>
    <p:sldId id="483" r:id="rId17"/>
    <p:sldId id="484" r:id="rId18"/>
    <p:sldId id="477" r:id="rId19"/>
    <p:sldId id="416" r:id="rId20"/>
    <p:sldId id="461" r:id="rId21"/>
    <p:sldId id="420" r:id="rId22"/>
    <p:sldId id="462" r:id="rId23"/>
    <p:sldId id="261" r:id="rId24"/>
    <p:sldId id="417" r:id="rId25"/>
    <p:sldId id="369" r:id="rId26"/>
    <p:sldId id="418" r:id="rId27"/>
    <p:sldId id="370" r:id="rId28"/>
    <p:sldId id="419" r:id="rId29"/>
    <p:sldId id="486" r:id="rId30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5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5" autoAdjust="0"/>
    <p:restoredTop sz="90935" autoAdjust="0"/>
  </p:normalViewPr>
  <p:slideViewPr>
    <p:cSldViewPr>
      <p:cViewPr varScale="1">
        <p:scale>
          <a:sx n="68" d="100"/>
          <a:sy n="68" d="100"/>
        </p:scale>
        <p:origin x="175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00" d="100"/>
          <a:sy n="100" d="100"/>
        </p:scale>
        <p:origin x="-588" y="-72"/>
      </p:cViewPr>
      <p:guideLst>
        <p:guide orient="horz" pos="3025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t" anchorCtr="0" compatLnSpc="1">
            <a:prstTxWarp prst="textNoShape">
              <a:avLst/>
            </a:prstTxWarp>
          </a:bodyPr>
          <a:lstStyle>
            <a:lvl1pPr defTabSz="966040" eaLnBrk="0" hangingPunct="0">
              <a:defRPr sz="11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Assessment and Intervention for Bipolar Disorder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t" anchorCtr="0" compatLnSpc="1">
            <a:prstTxWarp prst="textNoShape">
              <a:avLst/>
            </a:prstTxWarp>
          </a:bodyPr>
          <a:lstStyle>
            <a:lvl1pPr algn="r" defTabSz="966040" eaLnBrk="0" hangingPunct="0">
              <a:defRPr sz="11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EDS 249</a:t>
            </a:r>
          </a:p>
          <a:p>
            <a:pPr>
              <a:defRPr/>
            </a:pPr>
            <a:r>
              <a:rPr lang="en-US"/>
              <a:t>CSUS Spring Semester 2010</a:t>
            </a: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b" anchorCtr="0" compatLnSpc="1">
            <a:prstTxWarp prst="textNoShape">
              <a:avLst/>
            </a:prstTxWarp>
          </a:bodyPr>
          <a:lstStyle>
            <a:lvl1pPr defTabSz="966040" eaLnBrk="0" hangingPunct="0">
              <a:defRPr sz="11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/>
              <a:t>Stephen E. Brock, Ph.D., NCSP, LEP</a:t>
            </a: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b" anchorCtr="0" compatLnSpc="1">
            <a:prstTxWarp prst="textNoShape">
              <a:avLst/>
            </a:prstTxWarp>
          </a:bodyPr>
          <a:lstStyle>
            <a:lvl1pPr algn="r" defTabSz="966040" eaLnBrk="0" hangingPunct="0">
              <a:defRPr sz="1100">
                <a:solidFill>
                  <a:schemeClr val="tx2"/>
                </a:solidFill>
                <a:latin typeface="Garamond" pitchFamily="18" charset="0"/>
              </a:defRPr>
            </a:lvl1pPr>
          </a:lstStyle>
          <a:p>
            <a:pPr>
              <a:defRPr/>
            </a:pPr>
            <a:fld id="{2CC53B9C-184B-4FB3-B039-30621BD7B9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6236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t" anchorCtr="0" compatLnSpc="1">
            <a:prstTxWarp prst="textNoShape">
              <a:avLst/>
            </a:prstTxWarp>
          </a:bodyPr>
          <a:lstStyle>
            <a:lvl1pPr defTabSz="96604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t" anchorCtr="0" compatLnSpc="1">
            <a:prstTxWarp prst="textNoShape">
              <a:avLst/>
            </a:prstTxWarp>
          </a:bodyPr>
          <a:lstStyle>
            <a:lvl1pPr algn="r" defTabSz="96604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8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8888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b" anchorCtr="0" compatLnSpc="1">
            <a:prstTxWarp prst="textNoShape">
              <a:avLst/>
            </a:prstTxWarp>
          </a:bodyPr>
          <a:lstStyle>
            <a:lvl1pPr defTabSz="96604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27" tIns="48314" rIns="96627" bIns="48314" numCol="1" anchor="b" anchorCtr="0" compatLnSpc="1">
            <a:prstTxWarp prst="textNoShape">
              <a:avLst/>
            </a:prstTxWarp>
          </a:bodyPr>
          <a:lstStyle>
            <a:lvl1pPr algn="r" defTabSz="966040" eaLnBrk="0" hangingPunct="0">
              <a:defRPr sz="1300">
                <a:latin typeface="Times" charset="0"/>
              </a:defRPr>
            </a:lvl1pPr>
          </a:lstStyle>
          <a:p>
            <a:pPr>
              <a:defRPr/>
            </a:pPr>
            <a:fld id="{FDD831CE-A037-4218-830E-A3671397B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830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981C0FAB-F68D-4CF4-8D19-B9C3DF5B8001}" type="slidenum">
              <a:rPr lang="en-US" altLang="en-US" sz="1300" smtClean="0"/>
              <a:pPr>
                <a:spcBef>
                  <a:spcPct val="0"/>
                </a:spcBef>
              </a:pPr>
              <a:t>1</a:t>
            </a:fld>
            <a:endParaRPr lang="en-US" altLang="en-US" sz="1300" smtClean="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tabLst>
                <a:tab pos="479425" algn="l"/>
              </a:tabLst>
            </a:pPr>
            <a:endParaRPr lang="en-US" alt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1946958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AFAC25EB-1319-4FE0-A3FD-937BD07360BE}" type="slidenum">
              <a:rPr lang="en-US" altLang="en-US" sz="1300" smtClean="0"/>
              <a:pPr>
                <a:spcBef>
                  <a:spcPct val="0"/>
                </a:spcBef>
              </a:pPr>
              <a:t>23</a:t>
            </a:fld>
            <a:endParaRPr lang="en-US" altLang="en-US" sz="1300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60960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9713" indent="-239713" eaLnBrk="1" hangingPunct="1"/>
            <a:endParaRPr lang="en-US" alt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4606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56BF9BBF-8AEA-4ED6-82AA-2B799B64BF40}" type="slidenum">
              <a:rPr lang="en-US" altLang="en-US" sz="1300" smtClean="0"/>
              <a:pPr>
                <a:spcBef>
                  <a:spcPct val="0"/>
                </a:spcBef>
              </a:pPr>
              <a:t>24</a:t>
            </a:fld>
            <a:endParaRPr lang="en-US" altLang="en-US" sz="1300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0875" y="4560888"/>
            <a:ext cx="609600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i="1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C32BAFD4-78C1-4F33-9116-1C75532E06F6}" type="slidenum">
              <a:rPr lang="en-US" altLang="en-US" sz="1300" smtClean="0"/>
              <a:pPr>
                <a:spcBef>
                  <a:spcPct val="0"/>
                </a:spcBef>
              </a:pPr>
              <a:t>25</a:t>
            </a:fld>
            <a:endParaRPr lang="en-US" altLang="en-US" sz="1300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60888"/>
            <a:ext cx="6858000" cy="4319587"/>
          </a:xfrm>
          <a:solidFill>
            <a:srgbClr val="FFFFFF"/>
          </a:solidFill>
          <a:ln/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905277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70B20222-C009-41BB-BB56-EF2EDF3F385C}" type="slidenum">
              <a:rPr lang="en-US" altLang="en-US" sz="1300" smtClean="0"/>
              <a:pPr>
                <a:spcBef>
                  <a:spcPct val="0"/>
                </a:spcBef>
              </a:pPr>
              <a:t>26</a:t>
            </a:fld>
            <a:endParaRPr lang="en-US" altLang="en-US" sz="1300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9713" indent="-239713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154102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A6F23DAC-54B2-4F12-BC5A-83151BD80FCE}" type="slidenum">
              <a:rPr lang="en-US" altLang="en-US" sz="1300" smtClean="0"/>
              <a:pPr>
                <a:spcBef>
                  <a:spcPct val="0"/>
                </a:spcBef>
              </a:pPr>
              <a:t>27</a:t>
            </a:fld>
            <a:endParaRPr lang="en-US" altLang="en-US" sz="1300" smtClean="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381000"/>
            <a:ext cx="4800600" cy="3600450"/>
          </a:xfrm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038600"/>
            <a:ext cx="6858000" cy="43195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9713" indent="-239713" eaLnBrk="1" hangingPunct="1">
              <a:buFontTx/>
              <a:buAutoNum type="arabicPeriod"/>
            </a:pPr>
            <a:endParaRPr lang="en-US" alt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827339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8E7D683B-71AB-4284-A33B-78DE137D0BAD}" type="slidenum">
              <a:rPr lang="en-US" altLang="en-US" sz="1300" smtClean="0"/>
              <a:pPr>
                <a:spcBef>
                  <a:spcPct val="0"/>
                </a:spcBef>
              </a:pPr>
              <a:t>28</a:t>
            </a:fld>
            <a:endParaRPr lang="en-US" altLang="en-US" sz="1300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39713" indent="-239713"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68221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55A335E7-93B6-4350-93CD-AC95AEA8321B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2573644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B63BA1FD-EC94-4F8A-8CA7-6BDCB9581736}" type="slidenum">
              <a:rPr lang="en-US" altLang="en-US" sz="1300" smtClean="0"/>
              <a:pPr>
                <a:spcBef>
                  <a:spcPct val="0"/>
                </a:spcBef>
              </a:pPr>
              <a:t>4</a:t>
            </a:fld>
            <a:endParaRPr lang="en-US" altLang="en-US" sz="1300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4560888"/>
            <a:ext cx="6248400" cy="4659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1700" dirty="0" smtClean="0"/>
          </a:p>
        </p:txBody>
      </p:sp>
    </p:spTree>
    <p:extLst>
      <p:ext uri="{BB962C8B-B14F-4D97-AF65-F5344CB8AC3E}">
        <p14:creationId xmlns:p14="http://schemas.microsoft.com/office/powerpoint/2010/main" val="54000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7300" y="400050"/>
            <a:ext cx="4800600" cy="3600450"/>
          </a:xfrm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74650" y="4160838"/>
            <a:ext cx="6740525" cy="4745037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26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7880C12D-87FD-45EE-959D-491F260B3298}" type="slidenum">
              <a:rPr lang="en-US" altLang="en-US" smtClean="0">
                <a:latin typeface="Times" charset="0"/>
              </a:rPr>
              <a:pPr/>
              <a:t>8</a:t>
            </a:fld>
            <a:endParaRPr lang="en-US" alt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666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28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52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65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fld id="{0F68E586-3DF5-4A93-AFF6-8A60C940DD63}" type="slidenum">
              <a:rPr lang="en-US" altLang="en-US" smtClean="0">
                <a:latin typeface="Times" charset="0"/>
              </a:rPr>
              <a:pPr/>
              <a:t>9</a:t>
            </a:fld>
            <a:endParaRPr lang="en-US" alt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310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AE67BD2D-9E76-4BB9-A923-DDEFF005CC8F}" type="slidenum">
              <a:rPr lang="en-US" altLang="en-US" sz="1300" smtClean="0"/>
              <a:pPr>
                <a:spcBef>
                  <a:spcPct val="0"/>
                </a:spcBef>
              </a:pPr>
              <a:t>19</a:t>
            </a:fld>
            <a:endParaRPr lang="en-US" altLang="en-US" sz="1300" smtClean="0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705600" cy="4879975"/>
          </a:xfrm>
          <a:ln/>
        </p:spPr>
        <p:txBody>
          <a:bodyPr/>
          <a:lstStyle/>
          <a:p>
            <a:pPr>
              <a:defRPr/>
            </a:pP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2223833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4827E5A1-42D2-4D94-B29B-CFB1CF424D93}" type="slidenum">
              <a:rPr lang="en-US" altLang="en-US" sz="1300" smtClean="0"/>
              <a:pPr>
                <a:spcBef>
                  <a:spcPct val="0"/>
                </a:spcBef>
              </a:pPr>
              <a:t>20</a:t>
            </a:fld>
            <a:endParaRPr lang="en-US" altLang="en-US" sz="1300" smtClean="0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343400"/>
            <a:ext cx="6705600" cy="4879975"/>
          </a:xfrm>
          <a:ln/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sz="1500" b="1" dirty="0" smtClean="0"/>
          </a:p>
        </p:txBody>
      </p:sp>
    </p:spTree>
    <p:extLst>
      <p:ext uri="{BB962C8B-B14F-4D97-AF65-F5344CB8AC3E}">
        <p14:creationId xmlns:p14="http://schemas.microsoft.com/office/powerpoint/2010/main" val="1147236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864D2D81-B04A-49D5-B344-F92726D1F123}" type="slidenum">
              <a:rPr lang="en-US" altLang="en-US" sz="1300" smtClean="0"/>
              <a:pPr>
                <a:spcBef>
                  <a:spcPct val="0"/>
                </a:spcBef>
              </a:pPr>
              <a:t>21</a:t>
            </a:fld>
            <a:endParaRPr lang="en-US" altLang="en-US" sz="1300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325" y="4560888"/>
            <a:ext cx="6421438" cy="48799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6358" indent="-166358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767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652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65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fld id="{E0039FFA-352B-4861-A694-4C8C96FA1DF4}" type="slidenum">
              <a:rPr lang="en-US" altLang="en-US" sz="1300" smtClean="0"/>
              <a:pPr>
                <a:spcBef>
                  <a:spcPct val="0"/>
                </a:spcBef>
              </a:pPr>
              <a:t>22</a:t>
            </a:fld>
            <a:endParaRPr lang="en-US" altLang="en-US" sz="1300" smtClean="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8325" y="4560888"/>
            <a:ext cx="6421438" cy="48799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en-US" altLang="en-US" sz="1900" dirty="0" smtClean="0"/>
          </a:p>
        </p:txBody>
      </p:sp>
    </p:spTree>
    <p:extLst>
      <p:ext uri="{BB962C8B-B14F-4D97-AF65-F5344CB8AC3E}">
        <p14:creationId xmlns:p14="http://schemas.microsoft.com/office/powerpoint/2010/main" val="3123594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3ED1F7-4B42-4D09-BAF2-4479483DA6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C830E8-EA4D-4339-9165-ED498F8CB07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C4E7B1A-3AFA-4765-A12F-3ACDD21D12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5F523-054A-44FB-8CBE-781116FBA0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6568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pPr>
              <a:defRPr/>
            </a:pPr>
            <a:fld id="{70823676-6E41-4739-8712-8397B72AA8B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4A0011C8-01F4-459C-9FFC-FE2949AF20B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AA3BC9C6-218F-467A-A1F4-7058728F7EC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A1B95D-58E5-4869-BD00-23BE9A797F6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pPr>
              <a:defRPr/>
            </a:pPr>
            <a:fld id="{6709DC81-670D-4534-B233-B1AAEA314EC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52972146-F1E4-4079-B90D-93753DC5A7C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5F0F24C1-4E8D-40D7-B646-B3547644F7C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F3171C1-32F7-4504-8143-EDC1ADF42A9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7" r:id="rId12"/>
  </p:sldLayoutIdLst>
  <p:hf hdr="0" ft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95400"/>
            <a:ext cx="7924800" cy="1600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 smtClean="0"/>
              <a:t>Accurate Identification and Diagnosis of Bipolar Disorder</a:t>
            </a:r>
            <a:endParaRPr lang="en-US" altLang="en-US" sz="4000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24F84-9E75-4C46-B559-E4F2D5AEEDD4}" type="slidenum">
              <a:rPr lang="en-US" altLang="en-US"/>
              <a:pPr>
                <a:defRPr/>
              </a:pPr>
              <a:t>1</a:t>
            </a:fld>
            <a:endParaRPr lang="en-US" altLang="en-US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981200" y="3124200"/>
            <a:ext cx="6477000" cy="198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4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dirty="0">
              <a:latin typeface="Baskerville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dirty="0">
              <a:latin typeface="Garamond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800" dirty="0">
              <a:latin typeface="Garamond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dirty="0" smtClean="0">
                <a:latin typeface="Garamond" pitchFamily="18" charset="0"/>
              </a:rPr>
              <a:t>Daniel J. Fox, Ph.D.</a:t>
            </a:r>
            <a:endParaRPr lang="en-US" altLang="en-US" sz="2400" dirty="0">
              <a:latin typeface="Garamond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 dirty="0">
              <a:latin typeface="Garamond" pitchFamily="18" charset="0"/>
            </a:endParaRPr>
          </a:p>
          <a:p>
            <a:pPr algn="ctr">
              <a:lnSpc>
                <a:spcPct val="40000"/>
              </a:lnSpc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1400" dirty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Often Confused With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MDD</a:t>
            </a:r>
          </a:p>
          <a:p>
            <a:r>
              <a:rPr lang="en-US" dirty="0" smtClean="0"/>
              <a:t>GAD, Panic Disorder, PTSD</a:t>
            </a:r>
          </a:p>
          <a:p>
            <a:r>
              <a:rPr lang="en-US" dirty="0" smtClean="0"/>
              <a:t>Substance Abuse</a:t>
            </a:r>
          </a:p>
          <a:p>
            <a:r>
              <a:rPr lang="en-US" dirty="0" smtClean="0"/>
              <a:t>ADHD</a:t>
            </a:r>
          </a:p>
          <a:p>
            <a:r>
              <a:rPr lang="en-US" dirty="0" smtClean="0"/>
              <a:t>Personality Disorders</a:t>
            </a:r>
          </a:p>
          <a:p>
            <a:r>
              <a:rPr lang="en-US" dirty="0" smtClean="0"/>
              <a:t>Disorders of Prominent Irritability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207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distinguish between bipolar I or II:</a:t>
            </a:r>
          </a:p>
          <a:p>
            <a:pPr lvl="1"/>
            <a:r>
              <a:rPr lang="en-US" dirty="0" smtClean="0"/>
              <a:t>Get a good </a:t>
            </a:r>
            <a:r>
              <a:rPr lang="en-US" dirty="0" err="1" smtClean="0"/>
              <a:t>Hx</a:t>
            </a:r>
            <a:r>
              <a:rPr lang="en-US" dirty="0" smtClean="0"/>
              <a:t> regarding past manic/hypomanic episodes</a:t>
            </a:r>
          </a:p>
          <a:p>
            <a:pPr lvl="1"/>
            <a:r>
              <a:rPr lang="en-US" dirty="0" smtClean="0"/>
              <a:t>MDD can have irritability, distinguish between anxious distress and get good time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3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GAD, Panic Disorder, </a:t>
            </a:r>
            <a:r>
              <a:rPr lang="en-US" dirty="0" smtClean="0"/>
              <a:t>PTSD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Anxious ruminations can be mistaken for racing thoughts</a:t>
            </a:r>
          </a:p>
          <a:p>
            <a:r>
              <a:rPr lang="en-US" dirty="0" smtClean="0"/>
              <a:t>Efforts to lessen anxious feelings can be confused with impulsive behavior</a:t>
            </a:r>
          </a:p>
          <a:p>
            <a:r>
              <a:rPr lang="en-US" dirty="0" smtClean="0"/>
              <a:t>From PTSD:	</a:t>
            </a:r>
          </a:p>
          <a:p>
            <a:pPr lvl="1"/>
            <a:r>
              <a:rPr lang="en-US" dirty="0" smtClean="0"/>
              <a:t>Determine episodic nature of </a:t>
            </a:r>
            <a:r>
              <a:rPr lang="en-US" dirty="0" err="1" smtClean="0"/>
              <a:t>Sx</a:t>
            </a:r>
            <a:r>
              <a:rPr lang="en-US" dirty="0" smtClean="0"/>
              <a:t> and look for </a:t>
            </a:r>
            <a:r>
              <a:rPr lang="en-US" dirty="0" err="1" smtClean="0"/>
              <a:t>Sx</a:t>
            </a:r>
            <a:r>
              <a:rPr lang="en-US" dirty="0" smtClean="0"/>
              <a:t> triggers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9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Substance </a:t>
            </a:r>
            <a:r>
              <a:rPr lang="en-US" dirty="0" smtClean="0"/>
              <a:t>Abuse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substances mimic </a:t>
            </a:r>
            <a:r>
              <a:rPr lang="en-US" dirty="0" smtClean="0"/>
              <a:t>manic/hypomania/depression</a:t>
            </a:r>
          </a:p>
          <a:p>
            <a:r>
              <a:rPr lang="en-US" dirty="0" smtClean="0"/>
              <a:t>You </a:t>
            </a:r>
            <a:r>
              <a:rPr lang="en-US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MUST </a:t>
            </a:r>
            <a:r>
              <a:rPr lang="en-US" dirty="0" smtClean="0"/>
              <a:t>determine if/when </a:t>
            </a:r>
            <a:r>
              <a:rPr lang="en-US" dirty="0" err="1" smtClean="0"/>
              <a:t>Sx</a:t>
            </a:r>
            <a:r>
              <a:rPr lang="en-US" dirty="0" smtClean="0"/>
              <a:t> occur outside of substance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23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ADHD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Tease out </a:t>
            </a:r>
            <a:r>
              <a:rPr lang="en-US" dirty="0" err="1" smtClean="0"/>
              <a:t>Sx</a:t>
            </a:r>
            <a:r>
              <a:rPr lang="en-US" dirty="0" smtClean="0"/>
              <a:t> overlap, such as rapid speech, racing thoughts, distractibility, and less need for sleep.</a:t>
            </a:r>
          </a:p>
          <a:p>
            <a:r>
              <a:rPr lang="en-US" dirty="0" smtClean="0"/>
              <a:t>Determine if a distinct episode exists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907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Personality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Distinguish from BPD</a:t>
            </a:r>
          </a:p>
          <a:p>
            <a:pPr lvl="1"/>
            <a:r>
              <a:rPr lang="en-US" dirty="0" smtClean="0"/>
              <a:t>Both have mood lability and impulsivity</a:t>
            </a:r>
          </a:p>
          <a:p>
            <a:pPr lvl="1"/>
            <a:r>
              <a:rPr lang="en-US" dirty="0" smtClean="0"/>
              <a:t>In bipolar there will be a distinct episode above baseline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96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Disorders of Prominent </a:t>
            </a:r>
            <a:r>
              <a:rPr lang="en-US" dirty="0" smtClean="0"/>
              <a:t>Irritability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for specific time period and different from individual baseline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513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Children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irritability is particular severe, </a:t>
            </a:r>
            <a:r>
              <a:rPr lang="en-US" dirty="0" err="1" smtClean="0"/>
              <a:t>Dx</a:t>
            </a:r>
            <a:r>
              <a:rPr lang="en-US" dirty="0" smtClean="0"/>
              <a:t> Disruptive Mood Dysregulation Disorder</a:t>
            </a:r>
          </a:p>
          <a:p>
            <a:r>
              <a:rPr lang="en-US" dirty="0" smtClean="0"/>
              <a:t>Mania: </a:t>
            </a:r>
            <a:r>
              <a:rPr lang="en-US" dirty="0" err="1" smtClean="0"/>
              <a:t>Sx</a:t>
            </a:r>
            <a:r>
              <a:rPr lang="en-US" dirty="0" smtClean="0"/>
              <a:t> </a:t>
            </a:r>
            <a:r>
              <a:rPr lang="en-US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MUST </a:t>
            </a:r>
            <a:r>
              <a:rPr lang="en-US" dirty="0" smtClean="0"/>
              <a:t>represent a distinct change from child’s typical behavior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494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794637" y="2705725"/>
            <a:ext cx="555472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1"/>
                </a:solidFill>
                <a:latin typeface="High Tower Text" panose="02040502050506030303" pitchFamily="18" charset="0"/>
              </a:rPr>
              <a:t>Information for you </a:t>
            </a:r>
          </a:p>
          <a:p>
            <a:pPr algn="ctr"/>
            <a:r>
              <a:rPr lang="en-US" sz="4400" dirty="0" smtClean="0">
                <a:solidFill>
                  <a:schemeClr val="accent1"/>
                </a:solidFill>
                <a:latin typeface="High Tower Text" panose="02040502050506030303" pitchFamily="18" charset="0"/>
              </a:rPr>
              <a:t>on the criteria is below</a:t>
            </a:r>
            <a:endParaRPr lang="en-US" sz="4400" dirty="0">
              <a:solidFill>
                <a:schemeClr val="accent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9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marL="571500" indent="-571500" eaLnBrk="1" hangingPunct="1"/>
            <a:r>
              <a:rPr lang="en-US" altLang="en-US" sz="3200" smtClean="0"/>
              <a:t>Diagnostic Classifications</a:t>
            </a:r>
          </a:p>
          <a:p>
            <a:pPr marL="839788" lvl="1" indent="-495300" eaLnBrk="1" hangingPunct="1">
              <a:buFont typeface="Wingdings" pitchFamily="2" charset="2"/>
              <a:buAutoNum type="arabicPeriod"/>
            </a:pPr>
            <a:r>
              <a:rPr lang="en-US" altLang="en-US" sz="2800" smtClean="0"/>
              <a:t>Bipolar I Disorder</a:t>
            </a:r>
          </a:p>
          <a:p>
            <a:pPr marL="1090613" lvl="2" indent="-419100" eaLnBrk="1" hangingPunct="1"/>
            <a:r>
              <a:rPr lang="en-US" altLang="en-US" sz="2000" smtClean="0"/>
              <a:t>One or more Manic Episode or Mixed Manic Episode</a:t>
            </a:r>
          </a:p>
          <a:p>
            <a:pPr marL="1090613" lvl="2" indent="-419100" eaLnBrk="1" hangingPunct="1"/>
            <a:r>
              <a:rPr lang="en-US" altLang="en-US" sz="2000" smtClean="0"/>
              <a:t>Minor or Major Depressive Episodes often present</a:t>
            </a:r>
          </a:p>
          <a:p>
            <a:pPr marL="1090613" lvl="2" indent="-419100" eaLnBrk="1" hangingPunct="1"/>
            <a:r>
              <a:rPr lang="en-US" altLang="en-US" sz="2000" smtClean="0"/>
              <a:t>May have psychotic symptoms</a:t>
            </a:r>
          </a:p>
          <a:p>
            <a:pPr marL="1090613" lvl="2" indent="-419100" eaLnBrk="1" hangingPunct="1"/>
            <a:r>
              <a:rPr lang="en-US" altLang="en-US" sz="2000" smtClean="0"/>
              <a:t>Specifiers: anxious distress, mixed features, rapid cycling, melancholic features, atypical features, mood-congruent psychotic features, mood incongruent psychotic features, catatonia, peripartium onset, seasonal pattern</a:t>
            </a:r>
          </a:p>
          <a:p>
            <a:pPr marL="1090613" lvl="2" indent="-419100" eaLnBrk="1" hangingPunct="1"/>
            <a:r>
              <a:rPr lang="en-US" altLang="en-US" sz="2000" smtClean="0"/>
              <a:t>Severity Ratings: Mild, Moderate, Severe (DSM-5, p. 154)</a:t>
            </a:r>
          </a:p>
          <a:p>
            <a:pPr marL="1090613" lvl="2" indent="-419100" eaLnBrk="1" hangingPunct="1"/>
            <a:endParaRPr lang="en-US" altLang="en-US" sz="240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2168FC-FB0A-4EE5-A88C-C5D95FE7AC1A}" type="slidenum">
              <a:rPr lang="en-US" altLang="en-US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457200" y="633888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516845-B244-4D2B-9A56-52301697F56E}" type="slidenum">
              <a:rPr lang="en-US" altLang="en-US"/>
              <a:pPr>
                <a:defRPr/>
              </a:pPr>
              <a:t>2</a:t>
            </a:fld>
            <a:endParaRPr lang="en-US" alt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black">
          <a:xfrm>
            <a:off x="1581150" y="4589145"/>
            <a:ext cx="7162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0838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High Tower Text" panose="02040502050506030303" pitchFamily="18" charset="0"/>
              </a:rPr>
              <a:t>Sylvia Plath (2000)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i="1" dirty="0">
                <a:latin typeface="High Tower Text" panose="02040502050506030303" pitchFamily="18" charset="0"/>
              </a:rPr>
              <a:t>The Unabridged Journals of Sylvia Plath, 1950-1962</a:t>
            </a:r>
            <a:endParaRPr lang="en-US" altLang="en-US" sz="2400" dirty="0">
              <a:latin typeface="High Tower Text" panose="02040502050506030303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>
                <a:latin typeface="High Tower Text" panose="02040502050506030303" pitchFamily="18" charset="0"/>
              </a:rPr>
              <a:t>New York: Anchor </a:t>
            </a:r>
            <a:r>
              <a:rPr lang="en-US" altLang="en-US" sz="2400" dirty="0" smtClean="0">
                <a:latin typeface="High Tower Text" panose="02040502050506030303" pitchFamily="18" charset="0"/>
              </a:rPr>
              <a:t>Books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High Tower Text" panose="02040502050506030303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 smtClean="0">
                <a:latin typeface="High Tower Text" panose="02040502050506030303" pitchFamily="18" charset="0"/>
              </a:rPr>
              <a:t>American poet, novelist, and short-story writer</a:t>
            </a:r>
            <a:endParaRPr lang="en-US" altLang="en-US" sz="2400" dirty="0">
              <a:latin typeface="High Tower Text" panose="02040502050506030303" pitchFamily="18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dirty="0">
              <a:latin typeface="High Tower Text" panose="02040502050506030303" pitchFamily="18" charset="0"/>
            </a:endParaRPr>
          </a:p>
        </p:txBody>
      </p:sp>
      <p:pic>
        <p:nvPicPr>
          <p:cNvPr id="7173" name="Picture 1033" descr="03857202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1447800" cy="224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914400"/>
            <a:ext cx="85344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igh Tower Text" panose="02040502050506030303" pitchFamily="18" charset="0"/>
              </a:rPr>
              <a:t>“It </a:t>
            </a:r>
            <a:r>
              <a:rPr lang="en-US" sz="3600" dirty="0">
                <a:latin typeface="High Tower Text" panose="02040502050506030303" pitchFamily="18" charset="0"/>
              </a:rPr>
              <a:t>is as if my life were magically run by two electric currents: joyous positive and despairing negative - whichever is running at the moment dominates my life, floods it</a:t>
            </a:r>
            <a:r>
              <a:rPr lang="en-US" sz="3600" dirty="0" smtClean="0">
                <a:latin typeface="High Tower Text" panose="02040502050506030303" pitchFamily="18" charset="0"/>
              </a:rPr>
              <a:t>.</a:t>
            </a:r>
            <a:r>
              <a:rPr lang="en-US" dirty="0" smtClean="0"/>
              <a:t>”</a:t>
            </a:r>
            <a:endParaRPr lang="en-US" sz="3600" dirty="0">
              <a:latin typeface="High Tower Text" panose="0204050205050603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marL="571500" indent="-571500" eaLnBrk="1" hangingPunct="1"/>
            <a:r>
              <a:rPr lang="en-US" altLang="en-US" sz="3200" smtClean="0"/>
              <a:t>Diagnostic Classifications</a:t>
            </a:r>
          </a:p>
          <a:p>
            <a:pPr marL="858838" lvl="1" indent="-514350" eaLnBrk="1" hangingPunct="1">
              <a:buFont typeface="Garamond" pitchFamily="18" charset="0"/>
              <a:buAutoNum type="arabicPeriod" startAt="2"/>
            </a:pPr>
            <a:r>
              <a:rPr lang="en-US" altLang="en-US" sz="2800" smtClean="0"/>
              <a:t>Bipolar II Disorder</a:t>
            </a:r>
          </a:p>
          <a:p>
            <a:pPr marL="1090613" lvl="2" indent="-419100" eaLnBrk="1" hangingPunct="1"/>
            <a:r>
              <a:rPr lang="en-US" altLang="en-US" sz="2000" smtClean="0"/>
              <a:t>One or more Major Depressive Episode</a:t>
            </a:r>
          </a:p>
          <a:p>
            <a:pPr marL="1090613" lvl="2" indent="-419100" eaLnBrk="1" hangingPunct="1"/>
            <a:r>
              <a:rPr lang="en-US" altLang="en-US" sz="2000" smtClean="0"/>
              <a:t>One or more Hypomanic Episode</a:t>
            </a:r>
          </a:p>
          <a:p>
            <a:pPr marL="1090613" lvl="2" indent="-419100" eaLnBrk="1" hangingPunct="1"/>
            <a:r>
              <a:rPr lang="en-US" altLang="en-US" sz="2000" smtClean="0"/>
              <a:t>No full Manic or Mixed Manic Episodes</a:t>
            </a:r>
          </a:p>
          <a:p>
            <a:pPr marL="1090613" lvl="2" indent="-419100" eaLnBrk="1" hangingPunct="1"/>
            <a:r>
              <a:rPr lang="en-US" altLang="en-US" sz="2000" smtClean="0"/>
              <a:t>Specifiers: anxious distress, mixed features, rapid cycling, melancholic features, atypical features, mood-congruent psychotic features, mood incongruent psychotic features, catatonia, peripartium onset, seasonal patter</a:t>
            </a:r>
          </a:p>
          <a:p>
            <a:pPr marL="1090613" lvl="2" indent="-419100" eaLnBrk="1" hangingPunct="1"/>
            <a:r>
              <a:rPr lang="en-US" altLang="en-US" sz="2000" smtClean="0"/>
              <a:t>Severity Ratings: Mild, Moderate, Severe (DSM-5, p. 154)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5E201A-3E25-4139-97E5-63FEDEEE7F4F}" type="slidenum">
              <a:rPr lang="en-US" altLang="en-US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12293" name="Rectangle 6"/>
          <p:cNvSpPr>
            <a:spLocks noChangeArrowheads="1"/>
          </p:cNvSpPr>
          <p:nvPr/>
        </p:nvSpPr>
        <p:spPr bwMode="auto">
          <a:xfrm>
            <a:off x="457200" y="633888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marL="571500" indent="-571500" eaLnBrk="1" hangingPunct="1">
              <a:defRPr/>
            </a:pPr>
            <a:r>
              <a:rPr lang="en-US" altLang="en-US" sz="3200" dirty="0" smtClean="0"/>
              <a:t>Diagnostic Classifications</a:t>
            </a:r>
          </a:p>
          <a:p>
            <a:pPr marL="839788" lvl="1" indent="-495300" eaLnBrk="1" hangingPunct="1">
              <a:buFont typeface="Wingdings" pitchFamily="2" charset="2"/>
              <a:buAutoNum type="arabicPeriod" startAt="3"/>
              <a:defRPr/>
            </a:pPr>
            <a:r>
              <a:rPr lang="en-US" altLang="en-US" sz="2800" dirty="0" err="1" smtClean="0"/>
              <a:t>Cyclothymia</a:t>
            </a:r>
            <a:endParaRPr lang="en-US" altLang="en-US" sz="2800" dirty="0" smtClean="0"/>
          </a:p>
          <a:p>
            <a:pPr marL="1147763" lvl="2" indent="-419100">
              <a:defRPr/>
            </a:pPr>
            <a:r>
              <a:rPr lang="en-US" sz="2000" dirty="0" smtClean="0"/>
              <a:t>For at least 2 years (1 in children and adolescents), numerous periods with hypomanic </a:t>
            </a:r>
            <a:r>
              <a:rPr lang="en-US" sz="2000" i="1" dirty="0" smtClean="0"/>
              <a:t>symptoms</a:t>
            </a:r>
            <a:r>
              <a:rPr lang="en-US" sz="2000" dirty="0" smtClean="0"/>
              <a:t> that do not meet the criteria for hypomanic</a:t>
            </a:r>
          </a:p>
          <a:p>
            <a:pPr marL="1408113" lvl="3" indent="-419100">
              <a:defRPr/>
            </a:pPr>
            <a:r>
              <a:rPr lang="en-US" dirty="0" smtClean="0"/>
              <a:t>Present at least ½ the time and not without for longer than 2 months</a:t>
            </a:r>
          </a:p>
          <a:p>
            <a:pPr marL="1147763" lvl="2" indent="-419100">
              <a:defRPr/>
            </a:pPr>
            <a:r>
              <a:rPr lang="en-US" sz="2000" dirty="0" smtClean="0"/>
              <a:t>Criteria for major depressive, manic, or hypomanic episode have never been met</a:t>
            </a:r>
          </a:p>
          <a:p>
            <a:pPr marL="344488" lvl="1" indent="0" eaLnBrk="1" hangingPunct="1">
              <a:buFont typeface="Wingdings" pitchFamily="2" charset="2"/>
              <a:buNone/>
              <a:defRPr/>
            </a:pPr>
            <a:endParaRPr lang="en-US" altLang="en-US" sz="32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1B9C56-59CC-45C4-93AF-075694550617}" type="slidenum">
              <a:rPr lang="en-US" altLang="en-US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457200" y="6338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3318" name="Rectangle 5"/>
          <p:cNvSpPr>
            <a:spLocks noChangeArrowheads="1"/>
          </p:cNvSpPr>
          <p:nvPr/>
        </p:nvSpPr>
        <p:spPr bwMode="auto">
          <a:xfrm>
            <a:off x="457200" y="633888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11725"/>
          </a:xfrm>
        </p:spPr>
        <p:txBody>
          <a:bodyPr/>
          <a:lstStyle/>
          <a:p>
            <a:pPr marL="571500" indent="-571500" eaLnBrk="1" hangingPunct="1"/>
            <a:r>
              <a:rPr lang="en-US" altLang="en-US" sz="3200" smtClean="0"/>
              <a:t>Diagnostic Classifications</a:t>
            </a:r>
          </a:p>
          <a:p>
            <a:pPr marL="839788" lvl="1" indent="-495300" eaLnBrk="1" hangingPunct="1">
              <a:buFont typeface="Wingdings" pitchFamily="2" charset="2"/>
              <a:buAutoNum type="arabicPeriod" startAt="4"/>
            </a:pPr>
            <a:r>
              <a:rPr lang="en-US" altLang="en-US" sz="2800" smtClean="0"/>
              <a:t>Unspecified Bipolar and Related Disorder </a:t>
            </a:r>
          </a:p>
          <a:p>
            <a:pPr marL="1090613" lvl="2" indent="-419100" eaLnBrk="1" hangingPunct="1"/>
            <a:r>
              <a:rPr lang="en-US" altLang="en-US" sz="2400" smtClean="0"/>
              <a:t>Bipolar features that do not meet criteria for any specific bipolar disorder.</a:t>
            </a:r>
          </a:p>
          <a:p>
            <a:pPr marL="1090613" lvl="2" indent="-419100" eaLnBrk="1" hangingPunct="1"/>
            <a:endParaRPr lang="en-US" altLang="en-US" sz="2400" smtClean="0"/>
          </a:p>
          <a:p>
            <a:pPr marL="839788" lvl="1" indent="-495300" eaLnBrk="1" hangingPunct="1"/>
            <a:endParaRPr lang="en-US" altLang="en-US" sz="320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D158D2-CD2B-4ED0-954A-2AB0D01FE3CB}" type="slidenum">
              <a:rPr lang="en-US" altLang="en-US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14341" name="Rectangle 4"/>
          <p:cNvSpPr>
            <a:spLocks noChangeArrowheads="1"/>
          </p:cNvSpPr>
          <p:nvPr/>
        </p:nvSpPr>
        <p:spPr bwMode="auto">
          <a:xfrm>
            <a:off x="457200" y="6338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1800"/>
          </a:p>
        </p:txBody>
      </p:sp>
      <p:sp>
        <p:nvSpPr>
          <p:cNvPr id="14342" name="Rectangle 5"/>
          <p:cNvSpPr>
            <a:spLocks noChangeArrowheads="1"/>
          </p:cNvSpPr>
          <p:nvPr/>
        </p:nvSpPr>
        <p:spPr bwMode="auto">
          <a:xfrm>
            <a:off x="457200" y="633888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982788"/>
          </a:xfrm>
        </p:spPr>
        <p:txBody>
          <a:bodyPr/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  <a:r>
              <a:rPr lang="en-US" altLang="en-US" sz="4400" smtClean="0"/>
              <a:t> </a:t>
            </a:r>
            <a:br>
              <a:rPr lang="en-US" altLang="en-US" sz="4400" smtClean="0"/>
            </a:br>
            <a:endParaRPr lang="en-US" altLang="en-US" sz="4400" smtClean="0"/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676400"/>
            <a:ext cx="7467600" cy="4572000"/>
          </a:xfrm>
        </p:spPr>
        <p:txBody>
          <a:bodyPr>
            <a:normAutofit fontScale="92500" lnSpcReduction="10000"/>
          </a:bodyPr>
          <a:lstStyle/>
          <a:p>
            <a:pPr marL="346075" indent="-346075" eaLnBrk="1" hangingPunct="1">
              <a:lnSpc>
                <a:spcPct val="90000"/>
              </a:lnSpc>
            </a:pPr>
            <a:r>
              <a:rPr lang="en-US" altLang="en-US" sz="2800" dirty="0" smtClean="0"/>
              <a:t>Manic Episode Criteria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dirty="0" smtClean="0"/>
              <a:t>A distinct period of abnormally and persistently elevated, expansive, or irritable mood.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b="1" dirty="0" smtClean="0"/>
              <a:t>Lasting at least 1 week</a:t>
            </a:r>
            <a:r>
              <a:rPr lang="en-US" altLang="en-US" sz="2400" dirty="0" smtClean="0"/>
              <a:t>.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dirty="0" smtClean="0"/>
              <a:t>Three or more (four if the mood is only irritable) of the following symptoms:</a:t>
            </a:r>
          </a:p>
          <a:p>
            <a:pPr marL="1422400" lvl="2" indent="-393700" eaLnBrk="1" hangingPunct="1">
              <a:lnSpc>
                <a:spcPct val="90000"/>
              </a:lnSpc>
              <a:buSzPct val="85000"/>
              <a:buFont typeface="Times" charset="0"/>
              <a:buAutoNum type="arabicPeriod"/>
            </a:pPr>
            <a:r>
              <a:rPr lang="en-US" altLang="en-US" sz="2000" dirty="0" smtClean="0"/>
              <a:t>Inflated self-esteem or grandiosity</a:t>
            </a:r>
          </a:p>
          <a:p>
            <a:pPr marL="1422400" lvl="2" indent="-393700" eaLnBrk="1" hangingPunct="1">
              <a:lnSpc>
                <a:spcPct val="90000"/>
              </a:lnSpc>
              <a:buSzPct val="85000"/>
              <a:buFont typeface="Times" charset="0"/>
              <a:buAutoNum type="arabicPeriod"/>
            </a:pPr>
            <a:r>
              <a:rPr lang="en-US" altLang="en-US" sz="2000" dirty="0" smtClean="0"/>
              <a:t>Decreased need for sleep </a:t>
            </a:r>
          </a:p>
          <a:p>
            <a:pPr marL="1422400" lvl="2" indent="-393700" eaLnBrk="1" hangingPunct="1">
              <a:lnSpc>
                <a:spcPct val="90000"/>
              </a:lnSpc>
              <a:buSzPct val="85000"/>
              <a:buFont typeface="Times" charset="0"/>
              <a:buAutoNum type="arabicPeriod"/>
            </a:pPr>
            <a:r>
              <a:rPr lang="en-US" altLang="en-US" sz="2000" dirty="0" smtClean="0"/>
              <a:t>Pressured speech or more talkative than usual</a:t>
            </a:r>
          </a:p>
          <a:p>
            <a:pPr marL="1422400" lvl="2" indent="-393700" eaLnBrk="1" hangingPunct="1">
              <a:lnSpc>
                <a:spcPct val="90000"/>
              </a:lnSpc>
              <a:buSzPct val="85000"/>
              <a:buFont typeface="Times" charset="0"/>
              <a:buAutoNum type="arabicPeriod"/>
            </a:pPr>
            <a:r>
              <a:rPr lang="en-US" altLang="en-US" sz="2000" dirty="0" smtClean="0"/>
              <a:t>Flight of ideas or racing thoughts</a:t>
            </a:r>
          </a:p>
          <a:p>
            <a:pPr marL="1422400" lvl="2" indent="-393700" eaLnBrk="1" hangingPunct="1">
              <a:lnSpc>
                <a:spcPct val="90000"/>
              </a:lnSpc>
              <a:buSzPct val="85000"/>
              <a:buFont typeface="Times" charset="0"/>
              <a:buAutoNum type="arabicPeriod"/>
            </a:pPr>
            <a:r>
              <a:rPr lang="en-US" altLang="en-US" sz="2000" dirty="0" smtClean="0"/>
              <a:t>Distractibility</a:t>
            </a:r>
          </a:p>
          <a:p>
            <a:pPr marL="1422400" lvl="2" indent="-393700" eaLnBrk="1" hangingPunct="1">
              <a:lnSpc>
                <a:spcPct val="90000"/>
              </a:lnSpc>
              <a:buSzPct val="85000"/>
              <a:buFont typeface="Times" charset="0"/>
              <a:buAutoNum type="arabicPeriod"/>
            </a:pPr>
            <a:r>
              <a:rPr lang="en-US" altLang="en-US" sz="2000" dirty="0" smtClean="0"/>
              <a:t>Psychomotor agitation or increase in goal-directed activity</a:t>
            </a:r>
          </a:p>
          <a:p>
            <a:pPr marL="1422400" lvl="2" indent="-393700" eaLnBrk="1" hangingPunct="1">
              <a:lnSpc>
                <a:spcPct val="90000"/>
              </a:lnSpc>
              <a:buSzPct val="85000"/>
              <a:buFont typeface="Times" charset="0"/>
              <a:buAutoNum type="arabicPeriod"/>
            </a:pPr>
            <a:r>
              <a:rPr lang="en-US" altLang="en-US" sz="2000" dirty="0" smtClean="0"/>
              <a:t>Hedonistic interests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39F085-12C5-44C3-A6A9-5C83CDD31575}" type="slidenum">
              <a:rPr lang="en-US" altLang="en-US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15365" name="Rectangle 1029"/>
          <p:cNvSpPr>
            <a:spLocks noChangeArrowheads="1"/>
          </p:cNvSpPr>
          <p:nvPr/>
        </p:nvSpPr>
        <p:spPr bwMode="auto">
          <a:xfrm>
            <a:off x="457200" y="6338888"/>
            <a:ext cx="1270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</a:t>
            </a:r>
          </a:p>
        </p:txBody>
      </p:sp>
      <p:pic>
        <p:nvPicPr>
          <p:cNvPr id="15366" name="Picture 1031" descr="MCj007862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896">
            <a:off x="7543800" y="0"/>
            <a:ext cx="1828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982788"/>
          </a:xfrm>
        </p:spPr>
        <p:txBody>
          <a:bodyPr/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  <a:r>
              <a:rPr lang="en-US" altLang="en-US" sz="4400" smtClean="0"/>
              <a:t> </a:t>
            </a:r>
            <a:br>
              <a:rPr lang="en-US" altLang="en-US" sz="4400" smtClean="0"/>
            </a:br>
            <a:endParaRPr lang="en-US" altLang="en-US" sz="4400" smtClean="0"/>
          </a:p>
        </p:txBody>
      </p:sp>
      <p:sp>
        <p:nvSpPr>
          <p:cNvPr id="1638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7467600" cy="4572000"/>
          </a:xfrm>
        </p:spPr>
        <p:txBody>
          <a:bodyPr>
            <a:normAutofit lnSpcReduction="10000"/>
          </a:bodyPr>
          <a:lstStyle/>
          <a:p>
            <a:pPr marL="346075" indent="-346075" eaLnBrk="1" hangingPunct="1">
              <a:lnSpc>
                <a:spcPct val="90000"/>
              </a:lnSpc>
            </a:pPr>
            <a:r>
              <a:rPr lang="en-US" altLang="en-US" sz="2800" smtClean="0"/>
              <a:t>Manic Episode Criteria (cont.)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smtClean="0"/>
              <a:t>Causes marked impairment in occupational functioning in usual social activities or relationships, </a:t>
            </a:r>
            <a:r>
              <a:rPr lang="en-US" altLang="en-US" sz="2400" b="1" smtClean="0"/>
              <a:t>or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smtClean="0"/>
              <a:t>Necessitates hospitalization to prevent harm to self or others, </a:t>
            </a:r>
            <a:r>
              <a:rPr lang="en-US" altLang="en-US" sz="2400" b="1" smtClean="0"/>
              <a:t>or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smtClean="0"/>
              <a:t>Has psychotic features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smtClean="0"/>
              <a:t>Not due to substance use or abuse (e.g., drug abuse, medication, other treatment), or a general medial condition (e.g., hyperthyroidism).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smtClean="0"/>
              <a:t>A full manic episode emerging during antidepressant treatment</a:t>
            </a:r>
            <a:endParaRPr lang="en-US" altLang="en-US" sz="2200" smtClean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9FB0EF-C0DA-4EAB-9FA3-9875443EB562}" type="slidenum">
              <a:rPr lang="en-US" altLang="en-US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457200" y="633888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(2013)</a:t>
            </a:r>
          </a:p>
        </p:txBody>
      </p:sp>
      <p:pic>
        <p:nvPicPr>
          <p:cNvPr id="16390" name="Picture 7" descr="MCj0078624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896">
            <a:off x="7543800" y="0"/>
            <a:ext cx="1828800" cy="171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  <a:r>
              <a:rPr lang="en-US" altLang="en-US" sz="4400" smtClean="0"/>
              <a:t> </a:t>
            </a:r>
            <a:r>
              <a:rPr lang="en-US" altLang="en-US" sz="3800" smtClean="0"/>
              <a:t/>
            </a:r>
            <a:br>
              <a:rPr lang="en-US" altLang="en-US" sz="3800" smtClean="0"/>
            </a:br>
            <a:endParaRPr lang="en-US" altLang="en-US" sz="3800" smtClean="0"/>
          </a:p>
        </p:txBody>
      </p:sp>
      <p:sp>
        <p:nvSpPr>
          <p:cNvPr id="2150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200" smtClean="0"/>
              <a:t>Hypomanic Criteria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altLang="en-US" sz="2000" smtClean="0"/>
          </a:p>
          <a:p>
            <a:pPr lvl="1" eaLnBrk="1" hangingPunct="1">
              <a:lnSpc>
                <a:spcPct val="80000"/>
              </a:lnSpc>
            </a:pPr>
            <a:r>
              <a:rPr lang="en-US" altLang="en-US" sz="2800" smtClean="0"/>
              <a:t>Similarities with Manic Episode</a:t>
            </a:r>
          </a:p>
          <a:p>
            <a:pPr lvl="2" eaLnBrk="1" hangingPunct="1">
              <a:lnSpc>
                <a:spcPct val="70000"/>
              </a:lnSpc>
            </a:pPr>
            <a:r>
              <a:rPr lang="en-US" altLang="en-US" sz="2400" smtClean="0"/>
              <a:t>Same symptoms</a:t>
            </a:r>
          </a:p>
          <a:p>
            <a:pPr lvl="1" eaLnBrk="1" hangingPunct="1">
              <a:lnSpc>
                <a:spcPct val="120000"/>
              </a:lnSpc>
            </a:pPr>
            <a:r>
              <a:rPr lang="en-US" altLang="en-US" sz="2800" smtClean="0"/>
              <a:t>Differences from Manic Episode</a:t>
            </a:r>
            <a:r>
              <a:rPr lang="en-US" altLang="en-US" sz="3200" smtClean="0"/>
              <a:t>  </a:t>
            </a:r>
          </a:p>
          <a:p>
            <a:pPr lvl="2" eaLnBrk="1" hangingPunct="1">
              <a:lnSpc>
                <a:spcPct val="50000"/>
              </a:lnSpc>
            </a:pPr>
            <a:r>
              <a:rPr lang="en-US" altLang="en-US" sz="2400" smtClean="0"/>
              <a:t>Length of time</a:t>
            </a:r>
          </a:p>
          <a:p>
            <a:pPr lvl="2" eaLnBrk="1" hangingPunct="1">
              <a:lnSpc>
                <a:spcPct val="70000"/>
              </a:lnSpc>
            </a:pPr>
            <a:r>
              <a:rPr lang="en-US" altLang="en-US" sz="2400" smtClean="0"/>
              <a:t>Impairment not as severe</a:t>
            </a:r>
          </a:p>
          <a:p>
            <a:pPr lvl="2" eaLnBrk="1" hangingPunct="1">
              <a:lnSpc>
                <a:spcPct val="70000"/>
              </a:lnSpc>
            </a:pPr>
            <a:r>
              <a:rPr lang="en-US" altLang="en-US" sz="2400" smtClean="0"/>
              <a:t>May not be viewed by the individual as pathological</a:t>
            </a:r>
          </a:p>
          <a:p>
            <a:pPr lvl="3" eaLnBrk="1" hangingPunct="1">
              <a:lnSpc>
                <a:spcPct val="70000"/>
              </a:lnSpc>
            </a:pPr>
            <a:r>
              <a:rPr lang="en-US" altLang="en-US" sz="2200" smtClean="0"/>
              <a:t>However, others may be troubled by erratic behavior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smtClean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2CF015-03B3-47B9-91D8-F462B34D1315}" type="slidenum">
              <a:rPr lang="en-US" altLang="en-US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21509" name="Rectangle 1030"/>
          <p:cNvSpPr>
            <a:spLocks noChangeArrowheads="1"/>
          </p:cNvSpPr>
          <p:nvPr/>
        </p:nvSpPr>
        <p:spPr bwMode="auto">
          <a:xfrm>
            <a:off x="457200" y="633888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982788"/>
          </a:xfrm>
        </p:spPr>
        <p:txBody>
          <a:bodyPr/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  <a:r>
              <a:rPr lang="en-US" altLang="en-US" sz="4400" smtClean="0"/>
              <a:t> </a:t>
            </a:r>
            <a:br>
              <a:rPr lang="en-US" altLang="en-US" sz="4400" smtClean="0"/>
            </a:br>
            <a:endParaRPr lang="en-US" altLang="en-US" sz="4400" smtClean="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00200"/>
            <a:ext cx="8001000" cy="4572000"/>
          </a:xfrm>
        </p:spPr>
        <p:txBody>
          <a:bodyPr/>
          <a:lstStyle/>
          <a:p>
            <a:pPr marL="346075" indent="-346075" eaLnBrk="1" hangingPunct="1">
              <a:lnSpc>
                <a:spcPct val="90000"/>
              </a:lnSpc>
            </a:pPr>
            <a:r>
              <a:rPr lang="en-US" altLang="en-US" sz="2800" smtClean="0"/>
              <a:t>Major Depressive Episode Criteria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smtClean="0"/>
              <a:t>A period of depressed mood or loss of interest or pleasure in nearly all activities</a:t>
            </a:r>
          </a:p>
          <a:p>
            <a:pPr marL="1422400" lvl="2" indent="-393700" eaLnBrk="1" hangingPunct="1">
              <a:lnSpc>
                <a:spcPct val="90000"/>
              </a:lnSpc>
            </a:pPr>
            <a:r>
              <a:rPr lang="en-US" altLang="en-US" smtClean="0"/>
              <a:t>In children and adolescents, the mood may be irritable rather than sad.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smtClean="0"/>
              <a:t>Lasting consistently for at least 2 weeks.</a:t>
            </a:r>
          </a:p>
          <a:p>
            <a:pPr marL="914400" lvl="1" indent="-454025" eaLnBrk="1" hangingPunct="1">
              <a:lnSpc>
                <a:spcPct val="90000"/>
              </a:lnSpc>
            </a:pPr>
            <a:r>
              <a:rPr lang="en-US" altLang="en-US" sz="2400" smtClean="0"/>
              <a:t>Represents a significant change from previous functioning.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BB71B69-5333-4BE9-9D9A-EAB95BCC2190}" type="slidenum">
              <a:rPr lang="en-US" altLang="en-US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57200" y="633888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1026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  <a:r>
              <a:rPr lang="en-US" altLang="en-US" sz="4400" smtClean="0"/>
              <a:t> </a:t>
            </a:r>
            <a:r>
              <a:rPr lang="en-US" altLang="en-US" sz="3800" smtClean="0"/>
              <a:t/>
            </a:r>
            <a:br>
              <a:rPr lang="en-US" altLang="en-US" sz="3800" smtClean="0"/>
            </a:br>
            <a:endParaRPr lang="en-US" altLang="en-US" sz="3800" smtClean="0"/>
          </a:p>
        </p:txBody>
      </p:sp>
      <p:sp>
        <p:nvSpPr>
          <p:cNvPr id="23556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503238" y="1489075"/>
            <a:ext cx="8640762" cy="4530725"/>
          </a:xfrm>
        </p:spPr>
        <p:txBody>
          <a:bodyPr/>
          <a:lstStyle/>
          <a:p>
            <a:pPr marL="346075" indent="-346075" eaLnBrk="1" hangingPunct="1"/>
            <a:r>
              <a:rPr lang="en-US" altLang="en-US" sz="2400" smtClean="0"/>
              <a:t>Major Depressive Episode Criteria (cont.)</a:t>
            </a:r>
          </a:p>
          <a:p>
            <a:pPr marL="914400" lvl="1" indent="-454025" eaLnBrk="1" hangingPunct="1"/>
            <a:r>
              <a:rPr lang="en-US" altLang="en-US" sz="2200" smtClean="0"/>
              <a:t>Five or more of the following symptoms (at least one of which is either (1) or (2):</a:t>
            </a:r>
          </a:p>
          <a:p>
            <a:pPr marL="1320800" lvl="2" indent="-292100" eaLnBrk="1" hangingPunct="1">
              <a:buSzPct val="85000"/>
              <a:buFont typeface="Times" charset="0"/>
              <a:buAutoNum type="arabicParenR"/>
            </a:pPr>
            <a:r>
              <a:rPr lang="en-US" altLang="en-US" sz="2000" smtClean="0"/>
              <a:t>Depressed mood</a:t>
            </a:r>
          </a:p>
          <a:p>
            <a:pPr marL="1320800" lvl="2" indent="-292100" eaLnBrk="1" hangingPunct="1">
              <a:buSzPct val="85000"/>
              <a:buFont typeface="Times" charset="0"/>
              <a:buAutoNum type="arabicParenR"/>
            </a:pPr>
            <a:r>
              <a:rPr lang="en-US" altLang="en-US" sz="2000" smtClean="0"/>
              <a:t>Diminished interest in activities</a:t>
            </a:r>
          </a:p>
          <a:p>
            <a:pPr marL="1320800" lvl="2" indent="-292100" eaLnBrk="1" hangingPunct="1">
              <a:buSzPct val="85000"/>
              <a:buFont typeface="Times" charset="0"/>
              <a:buAutoNum type="arabicParenR"/>
            </a:pPr>
            <a:r>
              <a:rPr lang="en-US" altLang="en-US" sz="2000" smtClean="0"/>
              <a:t>Significant weight loss or gain</a:t>
            </a:r>
          </a:p>
          <a:p>
            <a:pPr marL="1320800" lvl="2" indent="-292100" eaLnBrk="1" hangingPunct="1">
              <a:buSzPct val="85000"/>
              <a:buFont typeface="Times" charset="0"/>
              <a:buAutoNum type="arabicParenR"/>
            </a:pPr>
            <a:r>
              <a:rPr lang="en-US" altLang="en-US" sz="2000" smtClean="0"/>
              <a:t>Insomnia or hypersomnia</a:t>
            </a:r>
          </a:p>
          <a:p>
            <a:pPr marL="1320800" lvl="2" indent="-292100" eaLnBrk="1" hangingPunct="1">
              <a:buSzPct val="85000"/>
              <a:buFont typeface="Times" charset="0"/>
              <a:buAutoNum type="arabicParenR"/>
            </a:pPr>
            <a:r>
              <a:rPr lang="en-US" altLang="en-US" sz="2000" smtClean="0"/>
              <a:t>Psychomotor agitation or retardation</a:t>
            </a:r>
          </a:p>
          <a:p>
            <a:pPr marL="1320800" lvl="2" indent="-292100" eaLnBrk="1" hangingPunct="1">
              <a:buSzPct val="85000"/>
              <a:buFont typeface="Times" charset="0"/>
              <a:buAutoNum type="arabicParenR"/>
            </a:pPr>
            <a:r>
              <a:rPr lang="en-US" altLang="en-US" sz="2000" smtClean="0"/>
              <a:t>Fatigue/loss of energy</a:t>
            </a:r>
          </a:p>
          <a:p>
            <a:pPr marL="1320800" lvl="2" indent="-292100" eaLnBrk="1" hangingPunct="1">
              <a:buSzPct val="85000"/>
              <a:buFont typeface="Times" charset="0"/>
              <a:buAutoNum type="arabicParenR"/>
            </a:pPr>
            <a:r>
              <a:rPr lang="en-US" altLang="en-US" sz="2000" smtClean="0"/>
              <a:t>Feelings of worthlessness/inappropriate guilt</a:t>
            </a:r>
          </a:p>
          <a:p>
            <a:pPr marL="1320800" lvl="2" indent="-292100" eaLnBrk="1" hangingPunct="1">
              <a:buSzPct val="85000"/>
              <a:buFont typeface="Times" charset="0"/>
              <a:buAutoNum type="arabicParenR"/>
            </a:pPr>
            <a:r>
              <a:rPr lang="en-US" altLang="en-US" sz="2000" smtClean="0"/>
              <a:t>Diminished ability to think or concentrate/indecisiveness</a:t>
            </a:r>
          </a:p>
          <a:p>
            <a:pPr marL="1320800" lvl="2" indent="-292100" eaLnBrk="1" hangingPunct="1">
              <a:buSzPct val="85000"/>
              <a:buFont typeface="Times" charset="0"/>
              <a:buAutoNum type="arabicParenR"/>
            </a:pPr>
            <a:r>
              <a:rPr lang="en-US" altLang="en-US" sz="2000" smtClean="0"/>
              <a:t>Suicidal ideation or suicide attempt</a:t>
            </a:r>
            <a:r>
              <a:rPr lang="en-US" altLang="en-US" sz="1800" smtClean="0">
                <a:latin typeface="Baskerville" charset="0"/>
              </a:rPr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DACFDA-52DD-4816-972F-98836D2EA8AB}" type="slidenum">
              <a:rPr lang="en-US" altLang="en-US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23557" name="Rectangle 1028"/>
          <p:cNvSpPr>
            <a:spLocks noChangeArrowheads="1"/>
          </p:cNvSpPr>
          <p:nvPr/>
        </p:nvSpPr>
        <p:spPr bwMode="auto">
          <a:xfrm>
            <a:off x="793750" y="1430338"/>
            <a:ext cx="1841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4400">
              <a:solidFill>
                <a:schemeClr val="tx2"/>
              </a:solidFill>
              <a:latin typeface="Baskerville" charset="0"/>
            </a:endParaRPr>
          </a:p>
        </p:txBody>
      </p:sp>
      <p:sp>
        <p:nvSpPr>
          <p:cNvPr id="23558" name="Rectangle 1031"/>
          <p:cNvSpPr>
            <a:spLocks noChangeArrowheads="1"/>
          </p:cNvSpPr>
          <p:nvPr/>
        </p:nvSpPr>
        <p:spPr bwMode="auto">
          <a:xfrm>
            <a:off x="457200" y="633888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(2013)</a:t>
            </a:r>
          </a:p>
        </p:txBody>
      </p:sp>
      <p:pic>
        <p:nvPicPr>
          <p:cNvPr id="23559" name="Picture 1032" descr="MCj0078739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292100"/>
            <a:ext cx="84296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229600" cy="1982788"/>
          </a:xfrm>
        </p:spPr>
        <p:txBody>
          <a:bodyPr/>
          <a:lstStyle/>
          <a:p>
            <a:pPr eaLnBrk="1" hangingPunct="1"/>
            <a:r>
              <a:rPr lang="en-US" altLang="en-US" i="1" smtClean="0"/>
              <a:t>DSM-5</a:t>
            </a:r>
            <a:r>
              <a:rPr lang="en-US" altLang="en-US" smtClean="0"/>
              <a:t> Diagnosis</a:t>
            </a:r>
            <a:r>
              <a:rPr lang="en-US" altLang="en-US" sz="4400" smtClean="0"/>
              <a:t> </a:t>
            </a:r>
            <a:br>
              <a:rPr lang="en-US" altLang="en-US" sz="4400" smtClean="0"/>
            </a:br>
            <a:endParaRPr lang="en-US" altLang="en-US" sz="4400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7924800" cy="4572000"/>
          </a:xfrm>
        </p:spPr>
        <p:txBody>
          <a:bodyPr>
            <a:normAutofit lnSpcReduction="10000"/>
          </a:bodyPr>
          <a:lstStyle/>
          <a:p>
            <a:pPr marL="346075" indent="-346075" eaLnBrk="1" hangingPunct="1"/>
            <a:r>
              <a:rPr lang="en-US" altLang="en-US" sz="2800" smtClean="0"/>
              <a:t>Major Depressive Episode Criteria (cont.)</a:t>
            </a:r>
          </a:p>
          <a:p>
            <a:pPr marL="914400" lvl="1" indent="-454025" eaLnBrk="1" hangingPunct="1"/>
            <a:r>
              <a:rPr lang="en-US" altLang="en-US" sz="2400" smtClean="0"/>
              <a:t>Causes marked impairment in occupational functioning or in usual social activities or relationships</a:t>
            </a:r>
          </a:p>
          <a:p>
            <a:pPr marL="914400" lvl="1" indent="-454025" eaLnBrk="1" hangingPunct="1"/>
            <a:r>
              <a:rPr lang="en-US" altLang="en-US" sz="2400" smtClean="0"/>
              <a:t>Not due to substance use or abuse, or a .general medial condition</a:t>
            </a:r>
          </a:p>
          <a:p>
            <a:pPr marL="914400" lvl="1" indent="-454025" eaLnBrk="1" hangingPunct="1"/>
            <a:r>
              <a:rPr lang="en-US" altLang="en-US" sz="2400" smtClean="0"/>
              <a:t>Not better accounted for by Bereavement</a:t>
            </a:r>
          </a:p>
          <a:p>
            <a:pPr marL="1422400" lvl="2" indent="-393700" eaLnBrk="1" hangingPunct="1"/>
            <a:r>
              <a:rPr lang="en-US" altLang="en-US" sz="2000" smtClean="0"/>
              <a:t>After the loss of a loved one, the symptoms persist for longer than 2 months or are characterized by marked functional impairment, morbid preoccupation with worthlessness, suicidal ideation, psychotic symptoms, or psychomotor retardation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BCDE3-FE50-4A34-BE43-C53F07E7ACF6}" type="slidenum">
              <a:rPr lang="en-US" altLang="en-US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57200" y="6338888"/>
            <a:ext cx="13477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APA (2013)</a:t>
            </a:r>
          </a:p>
        </p:txBody>
      </p:sp>
      <p:pic>
        <p:nvPicPr>
          <p:cNvPr id="24582" name="Picture 6" descr="MCj0078739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913" y="292100"/>
            <a:ext cx="842962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55F523-054A-44FB-8CBE-781116FBA0D0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Box 5"/>
          <p:cNvSpPr txBox="1"/>
          <p:nvPr/>
        </p:nvSpPr>
        <p:spPr>
          <a:xfrm>
            <a:off x="1756967" y="2551837"/>
            <a:ext cx="56300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accent1"/>
                </a:solidFill>
                <a:latin typeface="High Tower Text" panose="02040502050506030303" pitchFamily="18" charset="0"/>
              </a:rPr>
              <a:t>Hope you enjoyed </a:t>
            </a:r>
          </a:p>
          <a:p>
            <a:pPr algn="ctr"/>
            <a:r>
              <a:rPr lang="en-US" sz="5400" dirty="0" smtClean="0">
                <a:solidFill>
                  <a:schemeClr val="accent1"/>
                </a:solidFill>
                <a:latin typeface="High Tower Text" panose="02040502050506030303" pitchFamily="18" charset="0"/>
              </a:rPr>
              <a:t>the presentation </a:t>
            </a:r>
            <a:endParaRPr lang="en-US" sz="5400" dirty="0">
              <a:solidFill>
                <a:schemeClr val="accent1"/>
              </a:solidFill>
              <a:latin typeface="High Tower Text" panose="020405020505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14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800100" y="2367171"/>
            <a:ext cx="7543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4400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latin typeface="High Tower Text" panose="02040502050506030303" pitchFamily="18" charset="0"/>
                <a:ea typeface="+mj-ea"/>
                <a:cs typeface="+mj-cs"/>
              </a:rPr>
              <a:t>What we know or what we think we know about Bipolar Disorder</a:t>
            </a:r>
            <a:endParaRPr lang="en-US" sz="2000" dirty="0">
              <a:latin typeface="High Tower Text" panose="02040502050506030303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44127" y="457200"/>
            <a:ext cx="225574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200" i="1" dirty="0" smtClean="0">
                <a:ln w="6350">
                  <a:solidFill>
                    <a:srgbClr val="FF388C">
                      <a:shade val="43000"/>
                    </a:srgbClr>
                  </a:solidFill>
                </a:ln>
                <a:solidFill>
                  <a:srgbClr val="FF388C">
                    <a:tint val="83000"/>
                    <a:satMod val="150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Century Gothic"/>
                <a:ea typeface="+mj-ea"/>
                <a:cs typeface="+mj-cs"/>
              </a:rPr>
              <a:t>Exercise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20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Diagnosis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2E2DF7-CEA8-47D0-93DD-7F671014C86B}" type="slidenum">
              <a:rPr lang="en-US" altLang="en-US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9220" name="Picture 6" descr="double-sided arrow listing range of moods, from severe mania to severe depres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7" y="1447800"/>
            <a:ext cx="7873324" cy="4724400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457200" y="6338888"/>
            <a:ext cx="1492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3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  <a:defRPr sz="2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NIMH (2007)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Prevalence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Bipolar I Disorder</a:t>
            </a:r>
          </a:p>
          <a:p>
            <a:pPr lvl="1"/>
            <a:r>
              <a:rPr lang="en-US" dirty="0" smtClean="0"/>
              <a:t>0.6% Bipolar I Disorder in U.S. &amp; internationally</a:t>
            </a:r>
          </a:p>
          <a:p>
            <a:pPr lvl="1"/>
            <a:r>
              <a:rPr lang="en-US" dirty="0" smtClean="0"/>
              <a:t>Equal gender ratio</a:t>
            </a:r>
          </a:p>
          <a:p>
            <a:r>
              <a:rPr lang="en-US" dirty="0" smtClean="0"/>
              <a:t>Bipolar II Disorder</a:t>
            </a:r>
          </a:p>
          <a:p>
            <a:pPr lvl="1"/>
            <a:r>
              <a:rPr lang="en-US" dirty="0" smtClean="0"/>
              <a:t>0.3% internationally</a:t>
            </a:r>
          </a:p>
          <a:p>
            <a:pPr lvl="1"/>
            <a:r>
              <a:rPr lang="en-US" dirty="0" smtClean="0"/>
              <a:t>0.8% in U.S.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477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E9A1FE-A8A4-4F42-9452-F43FB16348A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pic>
        <p:nvPicPr>
          <p:cNvPr id="5" name="Robin Williams Raps!!!Owen Wilson and Matt Zaller beatbox..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064.4228" end="277230.73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34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4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9DC81-670D-4534-B233-B1AAEA314EC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pic>
        <p:nvPicPr>
          <p:cNvPr id="3" name="Robin Williams Last Interview Before Suicid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4328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Changes From DSM-IV-TR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39850"/>
            <a:ext cx="8763000" cy="46672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sz="2400" dirty="0" smtClean="0"/>
              <a:t>No longer classified as a “mood disorder” – has own category</a:t>
            </a:r>
          </a:p>
          <a:p>
            <a:pPr>
              <a:defRPr/>
            </a:pPr>
            <a:r>
              <a:rPr lang="en-US" sz="2400" dirty="0"/>
              <a:t>P</a:t>
            </a:r>
            <a:r>
              <a:rPr lang="en-US" sz="2400" dirty="0" smtClean="0"/>
              <a:t>laced between the chapters on schizophrenia and depressive disorders</a:t>
            </a:r>
          </a:p>
          <a:p>
            <a:pPr lvl="1">
              <a:defRPr/>
            </a:pPr>
            <a:r>
              <a:rPr lang="en-US" sz="2200" dirty="0" smtClean="0"/>
              <a:t>Consistent with their place between the two diagnostic classes in terms of symptomatology, family history, and genetics.</a:t>
            </a:r>
          </a:p>
          <a:p>
            <a:pPr>
              <a:defRPr/>
            </a:pPr>
            <a:r>
              <a:rPr lang="en-US" sz="2400" dirty="0" smtClean="0"/>
              <a:t>Bipolar I criteria have not changed</a:t>
            </a:r>
          </a:p>
          <a:p>
            <a:pPr>
              <a:defRPr/>
            </a:pPr>
            <a:r>
              <a:rPr lang="en-US" sz="2400" dirty="0" smtClean="0"/>
              <a:t>Bipolar II must have hypomanic as well as history of major depression  and have clinically significant</a:t>
            </a:r>
          </a:p>
          <a:p>
            <a:pPr lvl="1">
              <a:defRPr/>
            </a:pPr>
            <a:r>
              <a:rPr lang="en-US" sz="2200" dirty="0" smtClean="0"/>
              <a:t>can </a:t>
            </a:r>
            <a:r>
              <a:rPr lang="en-US" sz="2200" dirty="0"/>
              <a:t>now include episodes with mixed </a:t>
            </a:r>
            <a:r>
              <a:rPr lang="en-US" sz="2200" b="1" i="1" dirty="0"/>
              <a:t>features. </a:t>
            </a:r>
            <a:endParaRPr lang="en-US" sz="2200" b="1" i="1" dirty="0" smtClean="0"/>
          </a:p>
          <a:p>
            <a:pPr lvl="1">
              <a:defRPr/>
            </a:pPr>
            <a:r>
              <a:rPr lang="en-US" sz="2200" dirty="0" smtClean="0"/>
              <a:t>past editions, </a:t>
            </a:r>
            <a:r>
              <a:rPr lang="en-US" sz="2200" dirty="0"/>
              <a:t>a person who had mixed </a:t>
            </a:r>
            <a:r>
              <a:rPr lang="en-US" sz="2200" i="1" dirty="0"/>
              <a:t>episodes</a:t>
            </a:r>
            <a:r>
              <a:rPr lang="en-US" sz="2200" dirty="0"/>
              <a:t> would not be diagnosed with bipolar </a:t>
            </a:r>
            <a:r>
              <a:rPr lang="en-US" sz="2200" dirty="0" smtClean="0"/>
              <a:t>II</a:t>
            </a:r>
          </a:p>
          <a:p>
            <a:pPr lvl="1">
              <a:defRPr/>
            </a:pPr>
            <a:r>
              <a:rPr lang="en-US" sz="2200" dirty="0"/>
              <a:t>d</a:t>
            </a:r>
            <a:r>
              <a:rPr lang="en-US" sz="2200" dirty="0" smtClean="0"/>
              <a:t>iagnosis </a:t>
            </a:r>
            <a:r>
              <a:rPr lang="en-US" sz="2200" dirty="0"/>
              <a:t>of hypomania or mania will now require a finding of increased </a:t>
            </a:r>
            <a:r>
              <a:rPr lang="en-US" sz="2200" dirty="0" smtClean="0"/>
              <a:t>energy, not just change in mood </a:t>
            </a:r>
            <a:endParaRPr lang="en-US" sz="220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94700" y="6572250"/>
            <a:ext cx="635000" cy="149225"/>
          </a:xfrm>
        </p:spPr>
        <p:txBody>
          <a:bodyPr/>
          <a:lstStyle/>
          <a:p>
            <a:pPr>
              <a:defRPr/>
            </a:pPr>
            <a:fld id="{69888040-8DEC-49C0-B633-E3F23FDDA503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12700" y="6519863"/>
            <a:ext cx="197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600"/>
              <a:t>Source: APA (2013)</a:t>
            </a:r>
          </a:p>
        </p:txBody>
      </p:sp>
    </p:spTree>
    <p:extLst>
      <p:ext uri="{BB962C8B-B14F-4D97-AF65-F5344CB8AC3E}">
        <p14:creationId xmlns:p14="http://schemas.microsoft.com/office/powerpoint/2010/main" val="420062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Rationale for DSM-5 Changes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pinpoint </a:t>
            </a:r>
            <a:r>
              <a:rPr lang="en-US" dirty="0"/>
              <a:t>the predominant </a:t>
            </a:r>
            <a:r>
              <a:rPr lang="en-US" dirty="0" smtClean="0"/>
              <a:t>mood (“features”)</a:t>
            </a:r>
            <a:endParaRPr lang="en-US" i="1" dirty="0"/>
          </a:p>
          <a:p>
            <a:pPr>
              <a:defRPr/>
            </a:pPr>
            <a:r>
              <a:rPr lang="en-US" dirty="0" smtClean="0"/>
              <a:t>a </a:t>
            </a:r>
            <a:r>
              <a:rPr lang="en-US" dirty="0"/>
              <a:t>person must now exhibit changes in mood as well as energy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For </a:t>
            </a:r>
            <a:r>
              <a:rPr lang="en-US" dirty="0"/>
              <a:t>example, a person would have to be highly irritable and impulsive in addition to not having a need for </a:t>
            </a:r>
            <a:r>
              <a:rPr lang="en-US" dirty="0" smtClean="0"/>
              <a:t>sleep</a:t>
            </a:r>
          </a:p>
          <a:p>
            <a:pPr lvl="1">
              <a:defRPr/>
            </a:pPr>
            <a:r>
              <a:rPr lang="en-US" dirty="0" smtClean="0"/>
              <a:t>helps </a:t>
            </a:r>
            <a:r>
              <a:rPr lang="en-US" dirty="0"/>
              <a:t>to separate bipolar disorders from other illnesses that may have similar symptoms. </a:t>
            </a:r>
            <a:endParaRPr lang="en-US" dirty="0" smtClean="0"/>
          </a:p>
          <a:p>
            <a:pPr lvl="1">
              <a:defRPr/>
            </a:pPr>
            <a:r>
              <a:rPr lang="en-US" dirty="0" smtClean="0"/>
              <a:t>intention </a:t>
            </a:r>
            <a:r>
              <a:rPr lang="en-US" dirty="0"/>
              <a:t>is to cut down on </a:t>
            </a:r>
            <a:r>
              <a:rPr lang="en-US" dirty="0" smtClean="0"/>
              <a:t>misdiagnosis, resulting </a:t>
            </a:r>
            <a:r>
              <a:rPr lang="en-US" dirty="0"/>
              <a:t>in more effective bipolar disorder treatment.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573479-2468-4531-AB47-FA32D6954A00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6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14167</TotalTime>
  <Words>1201</Words>
  <Application>Microsoft Office PowerPoint</Application>
  <PresentationFormat>On-screen Show (4:3)</PresentationFormat>
  <Paragraphs>206</Paragraphs>
  <Slides>29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Baskerville</vt:lpstr>
      <vt:lpstr>Century Gothic</vt:lpstr>
      <vt:lpstr>Garamond</vt:lpstr>
      <vt:lpstr>High Tower Text</vt:lpstr>
      <vt:lpstr>Times</vt:lpstr>
      <vt:lpstr>Times New Roman</vt:lpstr>
      <vt:lpstr>Verdana</vt:lpstr>
      <vt:lpstr>Wingdings</vt:lpstr>
      <vt:lpstr>Wingdings 2</vt:lpstr>
      <vt:lpstr>Verve</vt:lpstr>
      <vt:lpstr>Accurate Identification and Diagnosis of Bipolar Disorder</vt:lpstr>
      <vt:lpstr>PowerPoint Presentation</vt:lpstr>
      <vt:lpstr>PowerPoint Presentation</vt:lpstr>
      <vt:lpstr>Diagnosis</vt:lpstr>
      <vt:lpstr>Prevalence</vt:lpstr>
      <vt:lpstr>PowerPoint Presentation</vt:lpstr>
      <vt:lpstr>PowerPoint Presentation</vt:lpstr>
      <vt:lpstr>Changes From DSM-IV-TR</vt:lpstr>
      <vt:lpstr>Rationale for DSM-5 Changes</vt:lpstr>
      <vt:lpstr>Often Confused With</vt:lpstr>
      <vt:lpstr>MDD</vt:lpstr>
      <vt:lpstr>GAD, Panic Disorder, PTSD</vt:lpstr>
      <vt:lpstr>Substance Abuse</vt:lpstr>
      <vt:lpstr>ADHD</vt:lpstr>
      <vt:lpstr>Personality Disorders</vt:lpstr>
      <vt:lpstr>Disorders of Prominent Irritability</vt:lpstr>
      <vt:lpstr>In Children</vt:lpstr>
      <vt:lpstr>PowerPoint Presentation</vt:lpstr>
      <vt:lpstr>DSM-5 Diagnosis</vt:lpstr>
      <vt:lpstr>DSM-5 Diagnosis</vt:lpstr>
      <vt:lpstr>DSM-5 Diagnosis</vt:lpstr>
      <vt:lpstr>DSM-5 Diagnosis</vt:lpstr>
      <vt:lpstr>DSM-5 Diagnosis  </vt:lpstr>
      <vt:lpstr>DSM-5 Diagnosis  </vt:lpstr>
      <vt:lpstr>DSM-5 Diagnosis  </vt:lpstr>
      <vt:lpstr>DSM-5 Diagnosis  </vt:lpstr>
      <vt:lpstr>DSM-5 Diagnosis  </vt:lpstr>
      <vt:lpstr>DSM-5 Diagnosis  </vt:lpstr>
      <vt:lpstr>PowerPoint Presentation</vt:lpstr>
    </vt:vector>
  </TitlesOfParts>
  <Company>Student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Fox;Ph.D. www.drdfox.com</dc:creator>
  <cp:lastModifiedBy>Daniel Fox</cp:lastModifiedBy>
  <cp:revision>1176</cp:revision>
  <cp:lastPrinted>2006-12-01T21:11:23Z</cp:lastPrinted>
  <dcterms:created xsi:type="dcterms:W3CDTF">2005-02-22T21:13:08Z</dcterms:created>
  <dcterms:modified xsi:type="dcterms:W3CDTF">2016-02-28T17:22:55Z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